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3" r:id="rId5"/>
    <p:sldId id="261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ovo" initials="L" lastIdx="1" clrIdx="0">
    <p:extLst>
      <p:ext uri="{19B8F6BF-5375-455C-9EA6-DF929625EA0E}">
        <p15:presenceInfo xmlns:p15="http://schemas.microsoft.com/office/powerpoint/2012/main" userId="Lenov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50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210E-1FD5-4CFC-9079-B960B5BB1903}" type="datetimeFigureOut">
              <a:rPr lang="es-CL" smtClean="0"/>
              <a:t>15-07-2021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1F11-3636-43B7-A0F7-FFBA7474EA9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2543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210E-1FD5-4CFC-9079-B960B5BB1903}" type="datetimeFigureOut">
              <a:rPr lang="es-CL" smtClean="0"/>
              <a:t>15-07-2021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1F11-3636-43B7-A0F7-FFBA7474EA9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1865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210E-1FD5-4CFC-9079-B960B5BB1903}" type="datetimeFigureOut">
              <a:rPr lang="es-CL" smtClean="0"/>
              <a:t>15-07-2021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1F11-3636-43B7-A0F7-FFBA7474EA9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835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210E-1FD5-4CFC-9079-B960B5BB1903}" type="datetimeFigureOut">
              <a:rPr lang="es-CL" smtClean="0"/>
              <a:t>15-07-2021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1F11-3636-43B7-A0F7-FFBA7474EA9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5226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210E-1FD5-4CFC-9079-B960B5BB1903}" type="datetimeFigureOut">
              <a:rPr lang="es-CL" smtClean="0"/>
              <a:t>15-07-2021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1F11-3636-43B7-A0F7-FFBA7474EA9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6577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210E-1FD5-4CFC-9079-B960B5BB1903}" type="datetimeFigureOut">
              <a:rPr lang="es-CL" smtClean="0"/>
              <a:t>15-07-2021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1F11-3636-43B7-A0F7-FFBA7474EA9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528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210E-1FD5-4CFC-9079-B960B5BB1903}" type="datetimeFigureOut">
              <a:rPr lang="es-CL" smtClean="0"/>
              <a:t>15-07-2021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1F11-3636-43B7-A0F7-FFBA7474EA9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2586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210E-1FD5-4CFC-9079-B960B5BB1903}" type="datetimeFigureOut">
              <a:rPr lang="es-CL" smtClean="0"/>
              <a:t>15-07-2021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1F11-3636-43B7-A0F7-FFBA7474EA9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5736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210E-1FD5-4CFC-9079-B960B5BB1903}" type="datetimeFigureOut">
              <a:rPr lang="es-CL" smtClean="0"/>
              <a:t>15-07-2021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1F11-3636-43B7-A0F7-FFBA7474EA9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7830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210E-1FD5-4CFC-9079-B960B5BB1903}" type="datetimeFigureOut">
              <a:rPr lang="es-CL" smtClean="0"/>
              <a:t>15-07-2021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1F11-3636-43B7-A0F7-FFBA7474EA9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7781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210E-1FD5-4CFC-9079-B960B5BB1903}" type="datetimeFigureOut">
              <a:rPr lang="es-CL" smtClean="0"/>
              <a:t>15-07-2021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1F11-3636-43B7-A0F7-FFBA7474EA9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1344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1210E-1FD5-4CFC-9079-B960B5BB1903}" type="datetimeFigureOut">
              <a:rPr lang="es-CL" smtClean="0"/>
              <a:t>15-07-2021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51F11-3636-43B7-A0F7-FFBA7474EA9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7956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3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9.pn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7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5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0.png"/><Relationship Id="rId3" Type="http://schemas.openxmlformats.org/officeDocument/2006/relationships/image" Target="../media/image23.png"/><Relationship Id="rId7" Type="http://schemas.microsoft.com/office/2007/relationships/hdphoto" Target="../media/hdphoto1.wdp"/><Relationship Id="rId12" Type="http://schemas.microsoft.com/office/2007/relationships/hdphoto" Target="../media/hdphoto3.wdp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29.png"/><Relationship Id="rId5" Type="http://schemas.openxmlformats.org/officeDocument/2006/relationships/image" Target="../media/image25.png"/><Relationship Id="rId10" Type="http://schemas.openxmlformats.org/officeDocument/2006/relationships/image" Target="../media/image28.png"/><Relationship Id="rId4" Type="http://schemas.openxmlformats.org/officeDocument/2006/relationships/image" Target="../media/image24.png"/><Relationship Id="rId9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2B15FF-E1B0-4A49-8273-F8231976B6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1115" y="2332653"/>
            <a:ext cx="7772400" cy="2369975"/>
          </a:xfrm>
        </p:spPr>
        <p:txBody>
          <a:bodyPr>
            <a:normAutofit/>
          </a:bodyPr>
          <a:lstStyle/>
          <a:p>
            <a:r>
              <a:rPr lang="es-MX" sz="3200" b="1" dirty="0">
                <a:solidFill>
                  <a:srgbClr val="0070C0"/>
                </a:solidFill>
              </a:rPr>
              <a:t>Conversatorio la transformación Digital en la Archivística: La asignatura pendiente. </a:t>
            </a:r>
            <a:br>
              <a:rPr lang="es-MX" sz="3200" b="1" dirty="0">
                <a:solidFill>
                  <a:srgbClr val="0070C0"/>
                </a:solidFill>
              </a:rPr>
            </a:br>
            <a:br>
              <a:rPr lang="es-MX" sz="3200" b="1" dirty="0">
                <a:solidFill>
                  <a:srgbClr val="0070C0"/>
                </a:solidFill>
              </a:rPr>
            </a:br>
            <a:r>
              <a:rPr lang="es-MX" sz="3200" b="1" dirty="0">
                <a:solidFill>
                  <a:srgbClr val="0070C0"/>
                </a:solidFill>
              </a:rPr>
              <a:t>					</a:t>
            </a:r>
            <a:r>
              <a:rPr lang="es-MX" sz="2200" b="1" dirty="0">
                <a:solidFill>
                  <a:srgbClr val="0070C0"/>
                </a:solidFill>
              </a:rPr>
              <a:t>15 y 16 de Julio de 2021</a:t>
            </a:r>
            <a:endParaRPr lang="es-CL" b="1" dirty="0">
              <a:solidFill>
                <a:srgbClr val="0070C0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A90A451-4C31-4F39-BFEA-80D202C290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5637" y="5662909"/>
            <a:ext cx="6858000" cy="830003"/>
          </a:xfrm>
        </p:spPr>
        <p:txBody>
          <a:bodyPr>
            <a:normAutofit lnSpcReduction="10000"/>
          </a:bodyPr>
          <a:lstStyle/>
          <a:p>
            <a:r>
              <a:rPr lang="es-MX" sz="1400" dirty="0"/>
              <a:t>Eliana Leonor González G..</a:t>
            </a:r>
            <a:br>
              <a:rPr lang="es-MX" sz="1400" dirty="0"/>
            </a:br>
            <a:r>
              <a:rPr lang="es-MX" sz="1400" dirty="0"/>
              <a:t>Ingeniero en Computación e Informática, </a:t>
            </a:r>
            <a:br>
              <a:rPr lang="es-MX" sz="1400" dirty="0"/>
            </a:br>
            <a:r>
              <a:rPr lang="es-MX" sz="1400" dirty="0"/>
              <a:t>Licenciada en Ingeniería Aplicada, Universidad de Santiago de Chile.</a:t>
            </a:r>
            <a:br>
              <a:rPr lang="es-MX" sz="1400" dirty="0"/>
            </a:br>
            <a:endParaRPr lang="es-CL" sz="14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A2EB443-0ACE-469F-9334-4104BFD469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223" y="728696"/>
            <a:ext cx="1133954" cy="548688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CD94A54-1701-4C24-A69C-01A4ACC14FD7}"/>
              </a:ext>
            </a:extLst>
          </p:cNvPr>
          <p:cNvSpPr txBox="1"/>
          <p:nvPr/>
        </p:nvSpPr>
        <p:spPr>
          <a:xfrm>
            <a:off x="2369975" y="1003040"/>
            <a:ext cx="562883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Instituto Mexicano de la Administración del Conocimiento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99526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lecha: pentágono 12">
            <a:extLst>
              <a:ext uri="{FF2B5EF4-FFF2-40B4-BE49-F238E27FC236}">
                <a16:creationId xmlns:a16="http://schemas.microsoft.com/office/drawing/2014/main" id="{D50D0119-B3F2-4944-B5A2-AF28EFE425B8}"/>
              </a:ext>
            </a:extLst>
          </p:cNvPr>
          <p:cNvSpPr/>
          <p:nvPr/>
        </p:nvSpPr>
        <p:spPr>
          <a:xfrm>
            <a:off x="3085709" y="3680583"/>
            <a:ext cx="5890339" cy="484632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</a:rPr>
              <a:t>1990 - 1999</a:t>
            </a:r>
            <a:endParaRPr lang="es-CL" b="1" dirty="0">
              <a:solidFill>
                <a:schemeClr val="tx1"/>
              </a:solidFill>
            </a:endParaRPr>
          </a:p>
        </p:txBody>
      </p:sp>
      <p:sp>
        <p:nvSpPr>
          <p:cNvPr id="9" name="Diagrama de flujo: conector 8">
            <a:extLst>
              <a:ext uri="{FF2B5EF4-FFF2-40B4-BE49-F238E27FC236}">
                <a16:creationId xmlns:a16="http://schemas.microsoft.com/office/drawing/2014/main" id="{01D6D896-1409-4A81-8C62-C3D948076996}"/>
              </a:ext>
            </a:extLst>
          </p:cNvPr>
          <p:cNvSpPr/>
          <p:nvPr/>
        </p:nvSpPr>
        <p:spPr>
          <a:xfrm>
            <a:off x="1310951" y="2198422"/>
            <a:ext cx="942392" cy="886410"/>
          </a:xfrm>
          <a:prstGeom prst="flowChartConnector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382FDB9-0F41-4059-9A48-3E70AB5C2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8126"/>
            <a:ext cx="7886700" cy="1040397"/>
          </a:xfrm>
        </p:spPr>
        <p:txBody>
          <a:bodyPr>
            <a:normAutofit/>
          </a:bodyPr>
          <a:lstStyle/>
          <a:p>
            <a:r>
              <a:rPr lang="es-MX" sz="1800" b="1" dirty="0">
                <a:solidFill>
                  <a:schemeClr val="accent1"/>
                </a:solidFill>
              </a:rPr>
              <a:t>Contexto de la transformación digital en Archivos: </a:t>
            </a:r>
            <a:br>
              <a:rPr lang="es-MX" sz="1800" b="1" dirty="0">
                <a:solidFill>
                  <a:schemeClr val="accent1"/>
                </a:solidFill>
              </a:rPr>
            </a:br>
            <a:r>
              <a:rPr lang="es-MX" sz="1800" b="1" dirty="0">
                <a:solidFill>
                  <a:schemeClr val="accent1"/>
                </a:solidFill>
              </a:rPr>
              <a:t>Un poco de historia en el Archivo Nacional de Chile</a:t>
            </a:r>
            <a:endParaRPr lang="es-CL" sz="1800" b="1" dirty="0">
              <a:solidFill>
                <a:schemeClr val="accent1"/>
              </a:solidFill>
            </a:endParaRPr>
          </a:p>
        </p:txBody>
      </p:sp>
      <p:sp>
        <p:nvSpPr>
          <p:cNvPr id="4" name="Flecha: pentágono 3">
            <a:extLst>
              <a:ext uri="{FF2B5EF4-FFF2-40B4-BE49-F238E27FC236}">
                <a16:creationId xmlns:a16="http://schemas.microsoft.com/office/drawing/2014/main" id="{F2593D58-2E26-4FCC-96A6-5726F79951E4}"/>
              </a:ext>
            </a:extLst>
          </p:cNvPr>
          <p:cNvSpPr/>
          <p:nvPr/>
        </p:nvSpPr>
        <p:spPr>
          <a:xfrm>
            <a:off x="167952" y="3666531"/>
            <a:ext cx="3156661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1984</a:t>
            </a:r>
            <a:endParaRPr lang="es-CL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95935F10-6433-42A1-A78E-5F08EA9DAE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2646" y="2360525"/>
            <a:ext cx="579002" cy="588533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65A51B62-5BDA-41FD-A487-5471352D8065}"/>
              </a:ext>
            </a:extLst>
          </p:cNvPr>
          <p:cNvSpPr txBox="1"/>
          <p:nvPr/>
        </p:nvSpPr>
        <p:spPr>
          <a:xfrm>
            <a:off x="357478" y="4248230"/>
            <a:ext cx="2967135" cy="2485787"/>
          </a:xfrm>
          <a:prstGeom prst="roundRect">
            <a:avLst/>
          </a:prstGeom>
          <a:solidFill>
            <a:schemeClr val="bg2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sz="1400" dirty="0"/>
              <a:t>Desarrollo de bases de datos usando el formato Marc AMC, con inventarios de los fondos Intendencias, Gobernaciones, Notarios y Conservadores y Colecciones especiales de fotografías y manuscritos de personajes relevantes en la historia política del país.  </a:t>
            </a:r>
          </a:p>
          <a:p>
            <a:r>
              <a:rPr lang="es-CL" sz="1400" b="1" dirty="0"/>
              <a:t>(acceso local)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74F72F2-C22B-4FF7-8E8B-DD4C9C4B78A1}"/>
              </a:ext>
            </a:extLst>
          </p:cNvPr>
          <p:cNvSpPr txBox="1"/>
          <p:nvPr/>
        </p:nvSpPr>
        <p:spPr>
          <a:xfrm>
            <a:off x="5749721" y="1308815"/>
            <a:ext cx="2967135" cy="2247424"/>
          </a:xfrm>
          <a:prstGeom prst="roundRect">
            <a:avLst/>
          </a:prstGeom>
          <a:solidFill>
            <a:schemeClr val="bg2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sz="1400" dirty="0"/>
              <a:t>Publicación de la ISAD(G) en 1994 por el CIA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sz="1400" dirty="0"/>
              <a:t>Desarrollo de bases de datos(catálogos, usando ISAD(G), fondos ministeriales.</a:t>
            </a:r>
          </a:p>
          <a:p>
            <a:endParaRPr lang="es-MX" sz="1400" dirty="0"/>
          </a:p>
          <a:p>
            <a:endParaRPr lang="es-MX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MX" sz="1400" dirty="0"/>
          </a:p>
          <a:p>
            <a:r>
              <a:rPr lang="es-MX" sz="1400" b="1" dirty="0"/>
              <a:t>(acceso local)</a:t>
            </a:r>
            <a:endParaRPr lang="es-CL" sz="1400" b="1" dirty="0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02730640-9C7F-4382-8696-1AE235B231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3673" y="4899211"/>
            <a:ext cx="981541" cy="987467"/>
          </a:xfrm>
          <a:prstGeom prst="rect">
            <a:avLst/>
          </a:prstGeom>
        </p:spPr>
      </p:pic>
      <p:grpSp>
        <p:nvGrpSpPr>
          <p:cNvPr id="5" name="Grupo 4">
            <a:extLst>
              <a:ext uri="{FF2B5EF4-FFF2-40B4-BE49-F238E27FC236}">
                <a16:creationId xmlns:a16="http://schemas.microsoft.com/office/drawing/2014/main" id="{91D54971-B1C4-4D63-8605-2EFF13992E27}"/>
              </a:ext>
            </a:extLst>
          </p:cNvPr>
          <p:cNvGrpSpPr/>
          <p:nvPr/>
        </p:nvGrpSpPr>
        <p:grpSpPr>
          <a:xfrm>
            <a:off x="5432805" y="4933914"/>
            <a:ext cx="981541" cy="920576"/>
            <a:chOff x="4081229" y="4905516"/>
            <a:chExt cx="981541" cy="920576"/>
          </a:xfrm>
        </p:grpSpPr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6E086C73-A768-4206-876E-5DFC05E0A63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81229" y="4905516"/>
              <a:ext cx="981541" cy="920576"/>
            </a:xfrm>
            <a:prstGeom prst="rect">
              <a:avLst/>
            </a:prstGeom>
          </p:spPr>
        </p:pic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548FC4C9-7B39-4FC9-8294-E78C38D2F218}"/>
                </a:ext>
              </a:extLst>
            </p:cNvPr>
            <p:cNvSpPr txBox="1"/>
            <p:nvPr/>
          </p:nvSpPr>
          <p:spPr>
            <a:xfrm>
              <a:off x="4215611" y="5145058"/>
              <a:ext cx="8002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/>
                <a:t>WWW</a:t>
              </a:r>
              <a:endParaRPr lang="es-CL" dirty="0"/>
            </a:p>
          </p:txBody>
        </p:sp>
      </p:grpSp>
      <p:pic>
        <p:nvPicPr>
          <p:cNvPr id="19" name="Imagen 18">
            <a:extLst>
              <a:ext uri="{FF2B5EF4-FFF2-40B4-BE49-F238E27FC236}">
                <a16:creationId xmlns:a16="http://schemas.microsoft.com/office/drawing/2014/main" id="{5EEE3F7B-AD19-43F6-BD79-3F249BE334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8173" y="5112602"/>
            <a:ext cx="688724" cy="484632"/>
          </a:xfrm>
          <a:prstGeom prst="rect">
            <a:avLst/>
          </a:prstGeom>
        </p:spPr>
      </p:pic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6222B390-E76B-45BB-9503-A0DDC2FE3F1E}"/>
              </a:ext>
            </a:extLst>
          </p:cNvPr>
          <p:cNvCxnSpPr>
            <a:cxnSpLocks/>
          </p:cNvCxnSpPr>
          <p:nvPr/>
        </p:nvCxnSpPr>
        <p:spPr>
          <a:xfrm flipV="1">
            <a:off x="1782147" y="3084833"/>
            <a:ext cx="0" cy="5816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3D9112E5-C5C7-4E27-94CB-9E7641CFC249}"/>
              </a:ext>
            </a:extLst>
          </p:cNvPr>
          <p:cNvCxnSpPr/>
          <p:nvPr/>
        </p:nvCxnSpPr>
        <p:spPr>
          <a:xfrm>
            <a:off x="4572000" y="4165215"/>
            <a:ext cx="0" cy="7069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Imagen 23">
            <a:extLst>
              <a:ext uri="{FF2B5EF4-FFF2-40B4-BE49-F238E27FC236}">
                <a16:creationId xmlns:a16="http://schemas.microsoft.com/office/drawing/2014/main" id="{E6121F57-5D36-4E0A-A844-01F5E04507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3649" y="4895352"/>
            <a:ext cx="1035407" cy="1041839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2C8449AC-1C14-402A-BB97-6CD5A9A2FC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36868" y="5137672"/>
            <a:ext cx="789843" cy="513061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id="{A10D0710-44B9-40E0-A194-96F66FF1E32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47399" y="4191516"/>
            <a:ext cx="158477" cy="763039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456BD779-33C5-474B-BC3A-E4AFAC07AAB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75189" y="4201762"/>
            <a:ext cx="158510" cy="762066"/>
          </a:xfrm>
          <a:prstGeom prst="rect">
            <a:avLst/>
          </a:prstGeom>
        </p:spPr>
      </p:pic>
      <p:sp>
        <p:nvSpPr>
          <p:cNvPr id="29" name="CuadroTexto 28">
            <a:extLst>
              <a:ext uri="{FF2B5EF4-FFF2-40B4-BE49-F238E27FC236}">
                <a16:creationId xmlns:a16="http://schemas.microsoft.com/office/drawing/2014/main" id="{4E0C9DED-9E84-4F6A-A8B2-3BC35B3933D8}"/>
              </a:ext>
            </a:extLst>
          </p:cNvPr>
          <p:cNvSpPr txBox="1"/>
          <p:nvPr/>
        </p:nvSpPr>
        <p:spPr>
          <a:xfrm>
            <a:off x="5749721" y="6338985"/>
            <a:ext cx="27656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Eliana Leonor González G. JUL 2021</a:t>
            </a:r>
            <a:endParaRPr lang="es-CL" sz="1400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DF861AA9-5D19-4FE0-A2A7-BF4617C7BF9F}"/>
              </a:ext>
            </a:extLst>
          </p:cNvPr>
          <p:cNvSpPr txBox="1"/>
          <p:nvPr/>
        </p:nvSpPr>
        <p:spPr>
          <a:xfrm>
            <a:off x="2435038" y="1277504"/>
            <a:ext cx="2967135" cy="2247424"/>
          </a:xfrm>
          <a:prstGeom prst="round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sz="1400" dirty="0"/>
              <a:t>Primera conexión a Internet en Chile/1992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sz="1400" dirty="0"/>
              <a:t>Desarrollo de LAN en los servicios públicos.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sz="1400" dirty="0"/>
              <a:t>Desarrollo de tecnología WEB (HTML)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sz="1400" dirty="0"/>
              <a:t>Desarrollo del mercado para la digitalización de documentos.</a:t>
            </a:r>
          </a:p>
          <a:p>
            <a:r>
              <a:rPr lang="es-MX" sz="1400" b="1" dirty="0"/>
              <a:t>(acceso local)</a:t>
            </a:r>
            <a:endParaRPr lang="es-CL" sz="1400" b="1" dirty="0"/>
          </a:p>
        </p:txBody>
      </p:sp>
    </p:spTree>
    <p:extLst>
      <p:ext uri="{BB962C8B-B14F-4D97-AF65-F5344CB8AC3E}">
        <p14:creationId xmlns:p14="http://schemas.microsoft.com/office/powerpoint/2010/main" val="3356093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n 21">
            <a:extLst>
              <a:ext uri="{FF2B5EF4-FFF2-40B4-BE49-F238E27FC236}">
                <a16:creationId xmlns:a16="http://schemas.microsoft.com/office/drawing/2014/main" id="{DCE8DC58-6243-429E-A851-490CB2FD36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5602" y="2054454"/>
            <a:ext cx="987638" cy="920576"/>
          </a:xfrm>
          <a:prstGeom prst="rect">
            <a:avLst/>
          </a:prstGeom>
        </p:spPr>
      </p:pic>
      <p:sp>
        <p:nvSpPr>
          <p:cNvPr id="13" name="Flecha: pentágono 12">
            <a:extLst>
              <a:ext uri="{FF2B5EF4-FFF2-40B4-BE49-F238E27FC236}">
                <a16:creationId xmlns:a16="http://schemas.microsoft.com/office/drawing/2014/main" id="{D50D0119-B3F2-4944-B5A2-AF28EFE425B8}"/>
              </a:ext>
            </a:extLst>
          </p:cNvPr>
          <p:cNvSpPr/>
          <p:nvPr/>
        </p:nvSpPr>
        <p:spPr>
          <a:xfrm>
            <a:off x="0" y="3537240"/>
            <a:ext cx="9120424" cy="544715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</a:rPr>
              <a:t> </a:t>
            </a:r>
            <a:endParaRPr lang="es-CL" b="1" dirty="0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382FDB9-0F41-4059-9A48-3E70AB5C2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639" y="110919"/>
            <a:ext cx="7834216" cy="918844"/>
          </a:xfrm>
        </p:spPr>
        <p:txBody>
          <a:bodyPr>
            <a:normAutofit/>
          </a:bodyPr>
          <a:lstStyle/>
          <a:p>
            <a:r>
              <a:rPr lang="es-MX" sz="2000" b="1" dirty="0">
                <a:solidFill>
                  <a:schemeClr val="accent1"/>
                </a:solidFill>
              </a:rPr>
              <a:t>Contexto de la transformación digital en Archivos: </a:t>
            </a:r>
            <a:br>
              <a:rPr lang="es-MX" sz="2000" b="1" dirty="0">
                <a:solidFill>
                  <a:schemeClr val="accent1"/>
                </a:solidFill>
              </a:rPr>
            </a:br>
            <a:r>
              <a:rPr lang="es-MX" sz="2000" b="1" dirty="0">
                <a:solidFill>
                  <a:schemeClr val="accent1"/>
                </a:solidFill>
              </a:rPr>
              <a:t>Un poco de historia en el Archivo Nacional de Chile </a:t>
            </a:r>
            <a:endParaRPr lang="es-CL" sz="2000" dirty="0">
              <a:solidFill>
                <a:schemeClr val="accent1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5A51B62-5BDA-41FD-A487-5471352D8065}"/>
              </a:ext>
            </a:extLst>
          </p:cNvPr>
          <p:cNvSpPr txBox="1"/>
          <p:nvPr/>
        </p:nvSpPr>
        <p:spPr>
          <a:xfrm>
            <a:off x="154527" y="4201762"/>
            <a:ext cx="3238464" cy="2485787"/>
          </a:xfrm>
          <a:prstGeom prst="roundRect">
            <a:avLst/>
          </a:prstGeom>
          <a:solidFill>
            <a:schemeClr val="bg2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sz="1400" dirty="0"/>
              <a:t>Proyecto de Reforma y Modernización del Estado (PRYME) – Programa Gobierno Electrónico (2000)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sz="1400" dirty="0"/>
              <a:t>Proyecto de Modernización del Archivo Nacional (2001)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sz="1400" dirty="0"/>
              <a:t>Bases de datos con imágenes de documentos + descripción ISAD(G)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sz="1400" dirty="0"/>
              <a:t>DFL 19.799 </a:t>
            </a:r>
            <a:r>
              <a:rPr lang="es-MX" sz="1400" dirty="0" err="1"/>
              <a:t>doc</a:t>
            </a:r>
            <a:r>
              <a:rPr lang="es-MX" sz="1400" dirty="0"/>
              <a:t> electrónico y F.E.A </a:t>
            </a:r>
          </a:p>
          <a:p>
            <a:r>
              <a:rPr lang="es-CL" sz="1400" b="1" dirty="0"/>
              <a:t>(acceso  abierto a través de internet)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6E086C73-A768-4206-876E-5DFC05E0A6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5935" y="4907661"/>
            <a:ext cx="981541" cy="92057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02730640-9C7F-4382-8696-1AE235B231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0246" y="4853827"/>
            <a:ext cx="981541" cy="987467"/>
          </a:xfrm>
          <a:prstGeom prst="rect">
            <a:avLst/>
          </a:prstGeom>
        </p:spPr>
      </p:pic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6222B390-E76B-45BB-9503-A0DDC2FE3F1E}"/>
              </a:ext>
            </a:extLst>
          </p:cNvPr>
          <p:cNvCxnSpPr>
            <a:cxnSpLocks/>
          </p:cNvCxnSpPr>
          <p:nvPr/>
        </p:nvCxnSpPr>
        <p:spPr>
          <a:xfrm flipV="1">
            <a:off x="1028450" y="2995233"/>
            <a:ext cx="9191" cy="5816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3D9112E5-C5C7-4E27-94CB-9E7641CFC249}"/>
              </a:ext>
            </a:extLst>
          </p:cNvPr>
          <p:cNvCxnSpPr>
            <a:cxnSpLocks/>
          </p:cNvCxnSpPr>
          <p:nvPr/>
        </p:nvCxnSpPr>
        <p:spPr>
          <a:xfrm>
            <a:off x="4045959" y="4081955"/>
            <a:ext cx="0" cy="7718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Imagen 23">
            <a:extLst>
              <a:ext uri="{FF2B5EF4-FFF2-40B4-BE49-F238E27FC236}">
                <a16:creationId xmlns:a16="http://schemas.microsoft.com/office/drawing/2014/main" id="{E6121F57-5D36-4E0A-A844-01F5E04507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69784" y="1920711"/>
            <a:ext cx="981541" cy="987638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id="{A10D0710-44B9-40E0-A194-96F66FF1E3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6134" y="4102346"/>
            <a:ext cx="173772" cy="836682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BF78B1A1-53C6-4EA4-B84E-B53AB1FCC5C9}"/>
              </a:ext>
            </a:extLst>
          </p:cNvPr>
          <p:cNvSpPr txBox="1"/>
          <p:nvPr/>
        </p:nvSpPr>
        <p:spPr>
          <a:xfrm>
            <a:off x="984579" y="372418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/>
              <a:t>2000</a:t>
            </a:r>
            <a:endParaRPr lang="es-CL" b="1" dirty="0"/>
          </a:p>
        </p:txBody>
      </p:sp>
      <p:pic>
        <p:nvPicPr>
          <p:cNvPr id="20" name="Imagen 19">
            <a:extLst>
              <a:ext uri="{FF2B5EF4-FFF2-40B4-BE49-F238E27FC236}">
                <a16:creationId xmlns:a16="http://schemas.microsoft.com/office/drawing/2014/main" id="{F68E00E3-35C4-4C89-8E0F-047D5F0032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890" y="2039482"/>
            <a:ext cx="987638" cy="920576"/>
          </a:xfrm>
          <a:prstGeom prst="rect">
            <a:avLst/>
          </a:prstGeom>
        </p:spPr>
      </p:pic>
      <p:sp>
        <p:nvSpPr>
          <p:cNvPr id="29" name="CuadroTexto 28">
            <a:extLst>
              <a:ext uri="{FF2B5EF4-FFF2-40B4-BE49-F238E27FC236}">
                <a16:creationId xmlns:a16="http://schemas.microsoft.com/office/drawing/2014/main" id="{CA3D1098-E1DF-44EB-A59F-363731DC4831}"/>
              </a:ext>
            </a:extLst>
          </p:cNvPr>
          <p:cNvSpPr txBox="1"/>
          <p:nvPr/>
        </p:nvSpPr>
        <p:spPr>
          <a:xfrm>
            <a:off x="2932175" y="995821"/>
            <a:ext cx="2967135" cy="2485787"/>
          </a:xfrm>
          <a:prstGeom prst="roundRect">
            <a:avLst/>
          </a:prstGeom>
          <a:solidFill>
            <a:schemeClr val="bg2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sz="1400" dirty="0"/>
              <a:t>Certificaciones y legalización de documentos con F.E.A 2006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sz="1400" dirty="0"/>
              <a:t>Uso de tecnología </a:t>
            </a:r>
            <a:r>
              <a:rPr lang="es-MX" sz="1400" dirty="0" err="1"/>
              <a:t>Work</a:t>
            </a:r>
            <a:r>
              <a:rPr lang="es-MX" sz="1400" dirty="0"/>
              <a:t> Flow para la digitalización de tramites de certificados y legalizaciones de documentos.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sz="1400" dirty="0"/>
              <a:t>Puesta en vigencia DFL 20.285 transparencia y acceso a la información pública (2009)</a:t>
            </a:r>
          </a:p>
          <a:p>
            <a:endParaRPr lang="es-CL" sz="1400" dirty="0"/>
          </a:p>
        </p:txBody>
      </p:sp>
      <p:pic>
        <p:nvPicPr>
          <p:cNvPr id="31" name="Imagen 30">
            <a:extLst>
              <a:ext uri="{FF2B5EF4-FFF2-40B4-BE49-F238E27FC236}">
                <a16:creationId xmlns:a16="http://schemas.microsoft.com/office/drawing/2014/main" id="{417EA956-32F4-45F5-9815-FB86633428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66470" y="2908349"/>
            <a:ext cx="158510" cy="664522"/>
          </a:xfrm>
          <a:prstGeom prst="rect">
            <a:avLst/>
          </a:prstGeom>
        </p:spPr>
      </p:pic>
      <p:pic>
        <p:nvPicPr>
          <p:cNvPr id="33" name="Imagen 32">
            <a:extLst>
              <a:ext uri="{FF2B5EF4-FFF2-40B4-BE49-F238E27FC236}">
                <a16:creationId xmlns:a16="http://schemas.microsoft.com/office/drawing/2014/main" id="{374A2947-34F3-4B56-AA72-3F4E58CE9DB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23943" y="1890927"/>
            <a:ext cx="981541" cy="987638"/>
          </a:xfrm>
          <a:prstGeom prst="rect">
            <a:avLst/>
          </a:prstGeom>
        </p:spPr>
      </p:pic>
      <p:pic>
        <p:nvPicPr>
          <p:cNvPr id="35" name="Imagen 34">
            <a:extLst>
              <a:ext uri="{FF2B5EF4-FFF2-40B4-BE49-F238E27FC236}">
                <a16:creationId xmlns:a16="http://schemas.microsoft.com/office/drawing/2014/main" id="{827E17B9-A1E3-43BD-90B7-A5D774A90FB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09257" y="2843246"/>
            <a:ext cx="158510" cy="664522"/>
          </a:xfrm>
          <a:prstGeom prst="rect">
            <a:avLst/>
          </a:prstGeom>
        </p:spPr>
      </p:pic>
      <p:pic>
        <p:nvPicPr>
          <p:cNvPr id="36" name="Imagen 35">
            <a:extLst>
              <a:ext uri="{FF2B5EF4-FFF2-40B4-BE49-F238E27FC236}">
                <a16:creationId xmlns:a16="http://schemas.microsoft.com/office/drawing/2014/main" id="{EED5DDEF-3DCB-42DA-B873-6F19AA161FE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21307" y="2809730"/>
            <a:ext cx="168427" cy="706100"/>
          </a:xfrm>
          <a:prstGeom prst="rect">
            <a:avLst/>
          </a:prstGeom>
        </p:spPr>
      </p:pic>
      <p:sp>
        <p:nvSpPr>
          <p:cNvPr id="41" name="CuadroTexto 40">
            <a:extLst>
              <a:ext uri="{FF2B5EF4-FFF2-40B4-BE49-F238E27FC236}">
                <a16:creationId xmlns:a16="http://schemas.microsoft.com/office/drawing/2014/main" id="{85D02C92-68E6-434B-AAE5-E66368D90F17}"/>
              </a:ext>
            </a:extLst>
          </p:cNvPr>
          <p:cNvSpPr txBox="1"/>
          <p:nvPr/>
        </p:nvSpPr>
        <p:spPr>
          <a:xfrm>
            <a:off x="5689737" y="4199688"/>
            <a:ext cx="3370752" cy="2451735"/>
          </a:xfrm>
          <a:prstGeom prst="roundRect">
            <a:avLst/>
          </a:prstGeom>
          <a:solidFill>
            <a:schemeClr val="bg2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sz="1400" dirty="0"/>
              <a:t>Premio a la Innovación </a:t>
            </a:r>
            <a:r>
              <a:rPr lang="es-MX" sz="1400" dirty="0" err="1"/>
              <a:t>Avonni</a:t>
            </a:r>
            <a:r>
              <a:rPr lang="es-MX" sz="1400" dirty="0"/>
              <a:t> 2009, Premio Chile sin papeleo 2014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sz="1400" dirty="0"/>
              <a:t>Digitalización de patrimonio ANH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sz="1400" dirty="0"/>
              <a:t>Mayor desarrollo del sitio WEB AN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sz="1400" dirty="0"/>
              <a:t>Uso de redes sociales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sz="1400" dirty="0"/>
              <a:t>Alianza entre el AN-CPLT-Comité de Modernización del Estado para  la  implementación del MGD RTA </a:t>
            </a:r>
            <a:r>
              <a:rPr lang="es-MX" sz="1200" dirty="0"/>
              <a:t>2014-2015)</a:t>
            </a:r>
          </a:p>
          <a:p>
            <a:r>
              <a:rPr lang="es-CL" sz="1400" b="1" dirty="0"/>
              <a:t>(acceso  abierto a través de internet)</a:t>
            </a:r>
          </a:p>
        </p:txBody>
      </p:sp>
      <p:pic>
        <p:nvPicPr>
          <p:cNvPr id="40" name="Imagen 39">
            <a:extLst>
              <a:ext uri="{FF2B5EF4-FFF2-40B4-BE49-F238E27FC236}">
                <a16:creationId xmlns:a16="http://schemas.microsoft.com/office/drawing/2014/main" id="{FBAA96B8-7391-4EDF-9983-11D81171B43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76662" y="5050291"/>
            <a:ext cx="549710" cy="549710"/>
          </a:xfrm>
          <a:prstGeom prst="rect">
            <a:avLst/>
          </a:prstGeom>
        </p:spPr>
      </p:pic>
      <p:pic>
        <p:nvPicPr>
          <p:cNvPr id="42" name="Imagen 41">
            <a:extLst>
              <a:ext uri="{FF2B5EF4-FFF2-40B4-BE49-F238E27FC236}">
                <a16:creationId xmlns:a16="http://schemas.microsoft.com/office/drawing/2014/main" id="{E4EE2DA5-9038-43F7-A21E-A62967D3ACB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95631" y="2231060"/>
            <a:ext cx="547579" cy="547579"/>
          </a:xfrm>
          <a:prstGeom prst="rect">
            <a:avLst/>
          </a:prstGeom>
        </p:spPr>
      </p:pic>
      <p:pic>
        <p:nvPicPr>
          <p:cNvPr id="44" name="Imagen 43">
            <a:extLst>
              <a:ext uri="{FF2B5EF4-FFF2-40B4-BE49-F238E27FC236}">
                <a16:creationId xmlns:a16="http://schemas.microsoft.com/office/drawing/2014/main" id="{642ABA8E-5D70-4026-9CA4-078CFF56736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61122" y="2220490"/>
            <a:ext cx="609459" cy="609459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7E67C673-2B38-4A84-A747-7C1C4FD71BE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754822" y="5161422"/>
            <a:ext cx="737595" cy="413053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ABC392C0-F0B3-4C2D-83AD-20E2A03DAD4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322879" y="2122696"/>
            <a:ext cx="583668" cy="583668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D33BD048-3796-478E-AEB4-401AD3B3657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138883" y="1890927"/>
            <a:ext cx="981541" cy="987638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94ABA504-5CBC-4B34-8EF8-476FE9952A4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550135" y="2793661"/>
            <a:ext cx="164606" cy="707197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3F1C1F8F-E0F0-4602-AC6A-9CAE17D2E05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304420" y="2187009"/>
            <a:ext cx="656385" cy="492289"/>
          </a:xfrm>
          <a:prstGeom prst="rect">
            <a:avLst/>
          </a:prstGeom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1ACEC8E0-30B2-4089-A62F-430C18D94293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265318" y="2129200"/>
            <a:ext cx="646387" cy="570660"/>
          </a:xfrm>
          <a:prstGeom prst="rect">
            <a:avLst/>
          </a:prstGeom>
        </p:spPr>
      </p:pic>
      <p:sp>
        <p:nvSpPr>
          <p:cNvPr id="39" name="CuadroTexto 38">
            <a:extLst>
              <a:ext uri="{FF2B5EF4-FFF2-40B4-BE49-F238E27FC236}">
                <a16:creationId xmlns:a16="http://schemas.microsoft.com/office/drawing/2014/main" id="{2F796FE3-1D13-4D12-B46F-1A9D677D4525}"/>
              </a:ext>
            </a:extLst>
          </p:cNvPr>
          <p:cNvSpPr txBox="1"/>
          <p:nvPr/>
        </p:nvSpPr>
        <p:spPr>
          <a:xfrm>
            <a:off x="7779112" y="365497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/>
              <a:t>2015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2967047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7ACD7C-A3CE-46C4-A2AF-4832DE73B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916" y="176134"/>
            <a:ext cx="7886700" cy="965260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chemeClr val="accent1"/>
                </a:solidFill>
              </a:rPr>
              <a:t>Principales factores que están determinando una nueva etapa en los Archivos</a:t>
            </a:r>
            <a:endParaRPr lang="es-CL" sz="2400" b="1" dirty="0">
              <a:solidFill>
                <a:schemeClr val="accent1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CD125C-1C75-432D-BA47-C7F634C9C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1124752"/>
            <a:ext cx="8388220" cy="573324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MX" sz="1600" dirty="0"/>
              <a:t>La transformación digital llegó al Estado, como un concepto basado en </a:t>
            </a:r>
            <a:r>
              <a:rPr lang="es-MX" sz="1600" b="1" dirty="0"/>
              <a:t>los efectos </a:t>
            </a:r>
            <a:r>
              <a:rPr lang="es-MX" sz="1600" dirty="0"/>
              <a:t>de las tecnologías de 4ta revolución industrial en nuestras actividades, que involucra la innovación, los documentos y expedientes (digitales y electrónicos), los datos, la información,  los procesos, las personas de la organización, las necesidades y participación de la ciudadanía en el Estado, es decir un cambio cultural profundo en las organizaciones públicas.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s-MX" sz="16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MX" sz="1600" dirty="0"/>
              <a:t>Mayor desarrollo de las normas técnicas de los  Archivos ( ISO y familia de estándares del CIA)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s-MX" sz="16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MX" sz="1600" dirty="0"/>
              <a:t>Mayor desarrollo de las normas legales relacionadas con el desarrollo tecnológico y con las  agendas de modernización del Estado, que impactan a los Archivos.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s-MX" sz="1600" dirty="0"/>
              <a:t>Ley de transformación digital en Chile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s-MX" sz="1600" dirty="0"/>
              <a:t>Ley Modelo Interamericana sobre acceso a la información publica 2.0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s-MX" sz="1600" dirty="0"/>
              <a:t>Ley Modelo Interamericana de Gestión documental y su guía de implementación.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s-MX" sz="16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MX" sz="1600" dirty="0"/>
              <a:t>Mayor desarrollo y fuerza en el Estado de los nuevos paradigmas de la administración pública reflejados en los programas y planes de acción de  Gobierno/Estado Abierto.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s-MX" sz="16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MX" sz="1600" dirty="0"/>
              <a:t>La revolución de los datos o </a:t>
            </a:r>
            <a:r>
              <a:rPr lang="es-MX" sz="1600" dirty="0" err="1"/>
              <a:t>big</a:t>
            </a:r>
            <a:r>
              <a:rPr lang="es-MX" sz="1600" dirty="0"/>
              <a:t> data en el Estado: datos, procesos y sus algoritmos como sujetos de transparencia y rendiciones de cuentas.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s-MX" sz="16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MX" sz="1600" dirty="0"/>
              <a:t>Convergencia entre Gobierno Abierto, Transformación Digital, Gestión Documental </a:t>
            </a:r>
            <a:r>
              <a:rPr lang="es-MX" sz="1600"/>
              <a:t>y Administración </a:t>
            </a:r>
            <a:r>
              <a:rPr lang="es-MX" sz="1600" dirty="0"/>
              <a:t>de Archivos,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s-MX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s-MX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s-MX" sz="16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790D403-CD69-4F50-82F5-0D2002245D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5370" y="6480015"/>
            <a:ext cx="2786113" cy="37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871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1E9A94-A478-484E-A13C-B030B50A9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020" y="2963119"/>
            <a:ext cx="7924249" cy="1331874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>
                <a:solidFill>
                  <a:schemeClr val="accent1"/>
                </a:solidFill>
              </a:rPr>
              <a:t>El desarrollo de competencias, como principal desafío. </a:t>
            </a:r>
            <a:endParaRPr lang="es-CL" sz="3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998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B59C4B9A-7B19-4819-9BAF-F8C265F88D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1286" y="2267192"/>
            <a:ext cx="3038092" cy="2175408"/>
          </a:xfrm>
          <a:prstGeom prst="rect">
            <a:avLst/>
          </a:prstGeom>
        </p:spPr>
      </p:pic>
      <p:sp>
        <p:nvSpPr>
          <p:cNvPr id="6" name="Bocadillo: ovalado 5">
            <a:extLst>
              <a:ext uri="{FF2B5EF4-FFF2-40B4-BE49-F238E27FC236}">
                <a16:creationId xmlns:a16="http://schemas.microsoft.com/office/drawing/2014/main" id="{4342ED93-93C2-47D1-A3E1-EE1298CCA5EF}"/>
              </a:ext>
            </a:extLst>
          </p:cNvPr>
          <p:cNvSpPr/>
          <p:nvPr/>
        </p:nvSpPr>
        <p:spPr>
          <a:xfrm>
            <a:off x="7203102" y="1408244"/>
            <a:ext cx="1828800" cy="1387089"/>
          </a:xfrm>
          <a:prstGeom prst="wedgeEllipseCallou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6C49A666-1DA0-440B-B71C-66BAB55E6EC5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756025" y="134799"/>
            <a:ext cx="1853345" cy="1591194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1FA3C7D3-6141-40D0-A7BF-257A43E597C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41708" y="307103"/>
            <a:ext cx="1853345" cy="1591194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F77A7752-A6B2-4A1F-A0D3-F7E7FBAC6DDA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806724" y="289863"/>
            <a:ext cx="1853345" cy="1591194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4E64AF83-B76B-4AF3-8D57-7220BA1DCF4C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67261" y="1427773"/>
            <a:ext cx="1731414" cy="1694835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3542A74E-B5A3-46D5-82B7-5977924920E0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32251" y="3095332"/>
            <a:ext cx="1731414" cy="1694835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5428F52C-BC9E-4C14-BB56-2C411F626F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7915" y="1818414"/>
            <a:ext cx="932035" cy="932035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32F218D2-B835-4119-9B77-BC9C1E1BDDC3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203102" y="3106973"/>
            <a:ext cx="1853345" cy="1579001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274C1DE8-A241-423B-BA69-CDE504577CD9}"/>
              </a:ext>
            </a:extLst>
          </p:cNvPr>
          <p:cNvSpPr txBox="1"/>
          <p:nvPr/>
        </p:nvSpPr>
        <p:spPr>
          <a:xfrm>
            <a:off x="467261" y="3634863"/>
            <a:ext cx="1313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400" dirty="0"/>
              <a:t>Transformación</a:t>
            </a:r>
          </a:p>
          <a:p>
            <a:pPr algn="ctr"/>
            <a:r>
              <a:rPr lang="es-MX" sz="1400" dirty="0"/>
              <a:t> digital</a:t>
            </a:r>
            <a:endParaRPr lang="es-CL" sz="1400" dirty="0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664A36B9-224F-4A3B-A8A4-479FAB977A33}"/>
              </a:ext>
            </a:extLst>
          </p:cNvPr>
          <p:cNvSpPr txBox="1"/>
          <p:nvPr/>
        </p:nvSpPr>
        <p:spPr>
          <a:xfrm>
            <a:off x="2114988" y="579983"/>
            <a:ext cx="127130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400" dirty="0"/>
              <a:t>Documentos y </a:t>
            </a:r>
          </a:p>
          <a:p>
            <a:pPr algn="ctr"/>
            <a:r>
              <a:rPr lang="es-MX" sz="1400" dirty="0"/>
              <a:t>Expedientes</a:t>
            </a:r>
          </a:p>
          <a:p>
            <a:pPr algn="ctr"/>
            <a:r>
              <a:rPr lang="es-MX" sz="1400" dirty="0"/>
              <a:t> Electrónicos</a:t>
            </a:r>
            <a:endParaRPr lang="es-CL" sz="1400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74E52A78-5A5D-4FAF-ADEA-39B4394EC704}"/>
              </a:ext>
            </a:extLst>
          </p:cNvPr>
          <p:cNvSpPr txBox="1"/>
          <p:nvPr/>
        </p:nvSpPr>
        <p:spPr>
          <a:xfrm>
            <a:off x="576022" y="1904454"/>
            <a:ext cx="17161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400" dirty="0"/>
              <a:t>Gestión Documental </a:t>
            </a:r>
          </a:p>
          <a:p>
            <a:pPr algn="ctr"/>
            <a:r>
              <a:rPr lang="es-MX" sz="1400" dirty="0"/>
              <a:t>Electrónica</a:t>
            </a:r>
            <a:endParaRPr lang="es-CL" sz="14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F159D6AC-257C-4943-AABE-16774E8A2C08}"/>
              </a:ext>
            </a:extLst>
          </p:cNvPr>
          <p:cNvSpPr txBox="1"/>
          <p:nvPr/>
        </p:nvSpPr>
        <p:spPr>
          <a:xfrm>
            <a:off x="4078943" y="579983"/>
            <a:ext cx="11639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400" dirty="0"/>
              <a:t>Preservación </a:t>
            </a:r>
          </a:p>
          <a:p>
            <a:pPr algn="ctr"/>
            <a:r>
              <a:rPr lang="es-MX" sz="1400" dirty="0"/>
              <a:t> digital</a:t>
            </a:r>
            <a:endParaRPr lang="es-CL" sz="1400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88A34911-1721-45E6-AE8D-AB70A0275ABC}"/>
              </a:ext>
            </a:extLst>
          </p:cNvPr>
          <p:cNvSpPr txBox="1"/>
          <p:nvPr/>
        </p:nvSpPr>
        <p:spPr>
          <a:xfrm>
            <a:off x="7641563" y="3566737"/>
            <a:ext cx="9764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400" dirty="0"/>
              <a:t>Metadatos</a:t>
            </a:r>
            <a:endParaRPr lang="es-CL" sz="1400" dirty="0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489AFDC3-1F61-44B3-B601-C657BC3E4AD5}"/>
              </a:ext>
            </a:extLst>
          </p:cNvPr>
          <p:cNvSpPr txBox="1"/>
          <p:nvPr/>
        </p:nvSpPr>
        <p:spPr>
          <a:xfrm>
            <a:off x="6119378" y="608406"/>
            <a:ext cx="106362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400" dirty="0"/>
              <a:t>Normativas </a:t>
            </a:r>
          </a:p>
          <a:p>
            <a:pPr algn="ctr"/>
            <a:r>
              <a:rPr lang="es-MX" sz="1400" dirty="0"/>
              <a:t>Técnicas</a:t>
            </a:r>
          </a:p>
          <a:p>
            <a:pPr algn="ctr"/>
            <a:r>
              <a:rPr lang="es-MX" sz="1400" dirty="0"/>
              <a:t>(</a:t>
            </a:r>
            <a:r>
              <a:rPr lang="es-MX" sz="1400" dirty="0" err="1"/>
              <a:t>Iso</a:t>
            </a:r>
            <a:r>
              <a:rPr lang="es-MX" sz="1400" dirty="0"/>
              <a:t> y otras)</a:t>
            </a:r>
          </a:p>
          <a:p>
            <a:pPr algn="ctr"/>
            <a:endParaRPr lang="es-CL" sz="1400" dirty="0"/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A2FEF6E4-C692-4838-B81E-FC20D45D3493}"/>
              </a:ext>
            </a:extLst>
          </p:cNvPr>
          <p:cNvSpPr txBox="1"/>
          <p:nvPr/>
        </p:nvSpPr>
        <p:spPr>
          <a:xfrm>
            <a:off x="7545999" y="1670259"/>
            <a:ext cx="10752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400" dirty="0"/>
              <a:t>Normativas </a:t>
            </a:r>
          </a:p>
          <a:p>
            <a:pPr algn="ctr"/>
            <a:r>
              <a:rPr lang="es-MX" sz="1400" dirty="0"/>
              <a:t>Legales</a:t>
            </a:r>
            <a:endParaRPr lang="es-CL" sz="1400" dirty="0"/>
          </a:p>
        </p:txBody>
      </p:sp>
      <p:pic>
        <p:nvPicPr>
          <p:cNvPr id="35" name="Imagen 34">
            <a:extLst>
              <a:ext uri="{FF2B5EF4-FFF2-40B4-BE49-F238E27FC236}">
                <a16:creationId xmlns:a16="http://schemas.microsoft.com/office/drawing/2014/main" id="{9BB97F2C-0C4E-4391-A969-3761270DA918}"/>
              </a:ext>
            </a:extLst>
          </p:cNvPr>
          <p:cNvPicPr>
            <a:picLocks noChangeAspect="1"/>
          </p:cNvPicPr>
          <p:nvPr/>
        </p:nvPicPr>
        <p:blipFill>
          <a:blip r:embed="rId8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34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V="1">
            <a:off x="2641598" y="5195891"/>
            <a:ext cx="1853345" cy="1555979"/>
          </a:xfrm>
          <a:prstGeom prst="rect">
            <a:avLst/>
          </a:prstGeom>
        </p:spPr>
      </p:pic>
      <p:pic>
        <p:nvPicPr>
          <p:cNvPr id="36" name="Imagen 35">
            <a:extLst>
              <a:ext uri="{FF2B5EF4-FFF2-40B4-BE49-F238E27FC236}">
                <a16:creationId xmlns:a16="http://schemas.microsoft.com/office/drawing/2014/main" id="{C76451C8-5F32-4352-A859-E23BBED364F9}"/>
              </a:ext>
            </a:extLst>
          </p:cNvPr>
          <p:cNvPicPr>
            <a:picLocks noChangeAspect="1"/>
          </p:cNvPicPr>
          <p:nvPr/>
        </p:nvPicPr>
        <p:blipFill>
          <a:blip r:embed="rId10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849789" y="4672448"/>
            <a:ext cx="1853345" cy="1554615"/>
          </a:xfrm>
          <a:prstGeom prst="rect">
            <a:avLst/>
          </a:prstGeom>
        </p:spPr>
      </p:pic>
      <p:pic>
        <p:nvPicPr>
          <p:cNvPr id="37" name="Imagen 36">
            <a:extLst>
              <a:ext uri="{FF2B5EF4-FFF2-40B4-BE49-F238E27FC236}">
                <a16:creationId xmlns:a16="http://schemas.microsoft.com/office/drawing/2014/main" id="{490ED155-4F7E-4B54-8A7B-31E616AB517A}"/>
              </a:ext>
            </a:extLst>
          </p:cNvPr>
          <p:cNvPicPr>
            <a:picLocks noChangeAspect="1"/>
          </p:cNvPicPr>
          <p:nvPr/>
        </p:nvPicPr>
        <p:blipFill>
          <a:blip r:embed="rId10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596291" y="4804040"/>
            <a:ext cx="1853344" cy="1555979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F177B787-D6D7-49CD-B7A7-0FBB5872C4EE}"/>
              </a:ext>
            </a:extLst>
          </p:cNvPr>
          <p:cNvSpPr txBox="1"/>
          <p:nvPr/>
        </p:nvSpPr>
        <p:spPr>
          <a:xfrm>
            <a:off x="934386" y="5116867"/>
            <a:ext cx="148925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Gobierno</a:t>
            </a:r>
          </a:p>
          <a:p>
            <a:r>
              <a:rPr lang="es-MX" sz="1400" dirty="0"/>
              <a:t> Electrónico</a:t>
            </a:r>
          </a:p>
          <a:p>
            <a:endParaRPr lang="es-MX" sz="1400" dirty="0"/>
          </a:p>
          <a:p>
            <a:r>
              <a:rPr lang="es-MX" sz="1400" dirty="0"/>
              <a:t>Gobierno/Estado Abierto</a:t>
            </a:r>
            <a:endParaRPr lang="es-CL" sz="1400" dirty="0"/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E36BFD05-E4D7-4ACD-8233-4CE45AA79A65}"/>
              </a:ext>
            </a:extLst>
          </p:cNvPr>
          <p:cNvSpPr txBox="1"/>
          <p:nvPr/>
        </p:nvSpPr>
        <p:spPr>
          <a:xfrm>
            <a:off x="7058748" y="5276338"/>
            <a:ext cx="159992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Gestión y analítica</a:t>
            </a:r>
          </a:p>
          <a:p>
            <a:r>
              <a:rPr lang="es-MX" sz="1400" dirty="0"/>
              <a:t> de datos</a:t>
            </a:r>
            <a:r>
              <a:rPr lang="es-CL" sz="1400" dirty="0"/>
              <a:t> y data set</a:t>
            </a:r>
          </a:p>
          <a:p>
            <a:r>
              <a:rPr lang="es-CL" sz="1400" dirty="0"/>
              <a:t>Datos abiertos</a:t>
            </a:r>
            <a:endParaRPr lang="es-MX" sz="1400" dirty="0"/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C4150863-4BAB-402E-AD77-F883E5AAD655}"/>
              </a:ext>
            </a:extLst>
          </p:cNvPr>
          <p:cNvSpPr txBox="1"/>
          <p:nvPr/>
        </p:nvSpPr>
        <p:spPr>
          <a:xfrm>
            <a:off x="3001111" y="5645669"/>
            <a:ext cx="130208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err="1"/>
              <a:t>TIC´s</a:t>
            </a:r>
            <a:endParaRPr lang="es-MX" sz="1400" dirty="0"/>
          </a:p>
          <a:p>
            <a:r>
              <a:rPr lang="es-MX" sz="1400" dirty="0"/>
              <a:t>4ta Revolución </a:t>
            </a:r>
          </a:p>
          <a:p>
            <a:r>
              <a:rPr lang="es-MX" sz="1400" dirty="0"/>
              <a:t>Industrial</a:t>
            </a:r>
            <a:endParaRPr lang="es-CL" sz="1400" dirty="0"/>
          </a:p>
        </p:txBody>
      </p:sp>
      <p:pic>
        <p:nvPicPr>
          <p:cNvPr id="41" name="Imagen 40">
            <a:extLst>
              <a:ext uri="{FF2B5EF4-FFF2-40B4-BE49-F238E27FC236}">
                <a16:creationId xmlns:a16="http://schemas.microsoft.com/office/drawing/2014/main" id="{5E228FAF-D272-44D8-BD0F-DE3871F8AB2F}"/>
              </a:ext>
            </a:extLst>
          </p:cNvPr>
          <p:cNvPicPr>
            <a:picLocks noChangeAspect="1"/>
          </p:cNvPicPr>
          <p:nvPr/>
        </p:nvPicPr>
        <p:blipFill>
          <a:blip r:embed="rId11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816707" y="5237694"/>
            <a:ext cx="1853345" cy="1554615"/>
          </a:xfrm>
          <a:prstGeom prst="rect">
            <a:avLst/>
          </a:prstGeom>
        </p:spPr>
      </p:pic>
      <p:sp>
        <p:nvSpPr>
          <p:cNvPr id="42" name="CuadroTexto 41">
            <a:extLst>
              <a:ext uri="{FF2B5EF4-FFF2-40B4-BE49-F238E27FC236}">
                <a16:creationId xmlns:a16="http://schemas.microsoft.com/office/drawing/2014/main" id="{A03B4E0B-0FED-4BAE-80D1-A500E528D650}"/>
              </a:ext>
            </a:extLst>
          </p:cNvPr>
          <p:cNvSpPr txBox="1"/>
          <p:nvPr/>
        </p:nvSpPr>
        <p:spPr>
          <a:xfrm>
            <a:off x="5072625" y="5720514"/>
            <a:ext cx="12544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400" dirty="0"/>
              <a:t>Alfabetización </a:t>
            </a:r>
          </a:p>
          <a:p>
            <a:pPr algn="ctr"/>
            <a:r>
              <a:rPr lang="es-MX" sz="1400" dirty="0"/>
              <a:t>Digital</a:t>
            </a:r>
            <a:endParaRPr lang="es-CL" sz="140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EAA0566-F5DB-4FCE-8C46-4D71A2AA941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493831" y="6443808"/>
            <a:ext cx="1164437" cy="32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8922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518</TotalTime>
  <Words>663</Words>
  <Application>Microsoft Office PowerPoint</Application>
  <PresentationFormat>Presentación en pantalla (4:3)</PresentationFormat>
  <Paragraphs>83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Tema de Office</vt:lpstr>
      <vt:lpstr>Conversatorio la transformación Digital en la Archivística: La asignatura pendiente.        15 y 16 de Julio de 2021</vt:lpstr>
      <vt:lpstr>Contexto de la transformación digital en Archivos:  Un poco de historia en el Archivo Nacional de Chile</vt:lpstr>
      <vt:lpstr>Contexto de la transformación digital en Archivos:  Un poco de historia en el Archivo Nacional de Chile </vt:lpstr>
      <vt:lpstr>Principales factores que están determinando una nueva etapa en los Archivos</vt:lpstr>
      <vt:lpstr>El desarrollo de competencias, como principal desafío.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Lenovo</dc:creator>
  <cp:lastModifiedBy>Lenovo</cp:lastModifiedBy>
  <cp:revision>44</cp:revision>
  <dcterms:created xsi:type="dcterms:W3CDTF">2021-07-11T05:03:54Z</dcterms:created>
  <dcterms:modified xsi:type="dcterms:W3CDTF">2021-07-15T13:31:40Z</dcterms:modified>
</cp:coreProperties>
</file>